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57" r:id="rId3"/>
    <p:sldId id="259" r:id="rId4"/>
    <p:sldId id="258"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6" autoAdjust="0"/>
    <p:restoredTop sz="69533" autoAdjust="0"/>
  </p:normalViewPr>
  <p:slideViewPr>
    <p:cSldViewPr snapToGrid="0">
      <p:cViewPr varScale="1">
        <p:scale>
          <a:sx n="51" d="100"/>
          <a:sy n="51" d="100"/>
        </p:scale>
        <p:origin x="12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12D41D-6905-46B9-953E-DA34ADF64AC7}" type="datetimeFigureOut">
              <a:rPr lang="en-US" smtClean="0"/>
              <a:t>9/14/2021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B5F372-F9DA-44A6-AF9C-CB58BC0A6BC7}" type="slidenum">
              <a:rPr lang="en-US" smtClean="0"/>
              <a:t>‹#›</a:t>
            </a:fld>
            <a:endParaRPr lang="en-US"/>
          </a:p>
        </p:txBody>
      </p:sp>
    </p:spTree>
    <p:extLst>
      <p:ext uri="{BB962C8B-B14F-4D97-AF65-F5344CB8AC3E}">
        <p14:creationId xmlns:p14="http://schemas.microsoft.com/office/powerpoint/2010/main" val="3702660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CB5F372-F9DA-44A6-AF9C-CB58BC0A6BC7}" type="slidenum">
              <a:rPr lang="en-US" smtClean="0"/>
              <a:t>1</a:t>
            </a:fld>
            <a:endParaRPr lang="en-US"/>
          </a:p>
        </p:txBody>
      </p:sp>
    </p:spTree>
    <p:extLst>
      <p:ext uri="{BB962C8B-B14F-4D97-AF65-F5344CB8AC3E}">
        <p14:creationId xmlns:p14="http://schemas.microsoft.com/office/powerpoint/2010/main" val="1513397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coronavirus pandemic resulted in substantial changes in every part of individuals' life; however, TIACA is a not-for-profit organization in the United States and Pharma. Aero, an organization in Belgium, decided to work together and adjust the requirements for carrying hazardous materials and other substances restricted by air. The two organizations agreed and established the Sunrays project to help create suitable guidelines and regulations for the vaccine supply chain worldwide (TIACA,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n.d</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transportation of vaccines may face several challenges, and they realized that open communication is critical in ensuring preparedness in the industry. On the other hand, Sunray's project did not provide the rules to Air Cargo only but other major agencies and airports around the globe.</a:t>
            </a:r>
          </a:p>
          <a:p>
            <a:endParaRPr lang="en-US" dirty="0"/>
          </a:p>
        </p:txBody>
      </p:sp>
      <p:sp>
        <p:nvSpPr>
          <p:cNvPr id="4" name="Slide Number Placeholder 3"/>
          <p:cNvSpPr>
            <a:spLocks noGrp="1"/>
          </p:cNvSpPr>
          <p:nvPr>
            <p:ph type="sldNum" sz="quarter" idx="5"/>
          </p:nvPr>
        </p:nvSpPr>
        <p:spPr/>
        <p:txBody>
          <a:bodyPr/>
          <a:lstStyle/>
          <a:p>
            <a:fld id="{DCB5F372-F9DA-44A6-AF9C-CB58BC0A6BC7}" type="slidenum">
              <a:rPr lang="en-US" smtClean="0"/>
              <a:t>2</a:t>
            </a:fld>
            <a:endParaRPr lang="en-US"/>
          </a:p>
        </p:txBody>
      </p:sp>
    </p:spTree>
    <p:extLst>
      <p:ext uri="{BB962C8B-B14F-4D97-AF65-F5344CB8AC3E}">
        <p14:creationId xmlns:p14="http://schemas.microsoft.com/office/powerpoint/2010/main" val="3919279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TIACA operates with its employees with industry associates and controllers to advocate and bring change for a benign, lucrative and united air cargo industry. The organization is involved in air cargo shareholders, including manufacturers and shippers and also it holds for modern technologies and procedures to maintainable and fair-trade operations and societal advancement in the world. TIACA provides the best globally recognized air cargo-based depiction for developed and novel entry </a:t>
            </a:r>
            <a:r>
              <a:rPr lang="en-US" sz="1200" dirty="0" smtClean="0">
                <a:effectLst/>
                <a:latin typeface="Times New Roman" panose="02020603050405020304" pitchFamily="18" charset="0"/>
                <a:ea typeface="Calibri" panose="020F0502020204030204" pitchFamily="34" charset="0"/>
                <a:cs typeface="Times New Roman" panose="02020603050405020304" pitchFamily="18" charset="0"/>
              </a:rPr>
              <a:t>transporters (Pharma Aero, </a:t>
            </a:r>
            <a:r>
              <a:rPr lang="en-US" sz="1200" dirty="0" err="1" smtClean="0">
                <a:effectLst/>
                <a:latin typeface="Times New Roman" panose="02020603050405020304" pitchFamily="18" charset="0"/>
                <a:ea typeface="Calibri" panose="020F0502020204030204" pitchFamily="34" charset="0"/>
                <a:cs typeface="Times New Roman" panose="02020603050405020304" pitchFamily="18" charset="0"/>
              </a:rPr>
              <a:t>n.d</a:t>
            </a:r>
            <a:r>
              <a:rPr lang="en-US" sz="12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Moreover, the project hastens the harmonization of overlapping global guidelines for air cargo. Finally, TIACA operates with agencies to realize the actionable protected and secured energy. The organization representing the air cargo supply chain international can easily open up new links in other regions that are developing quickly.</a:t>
            </a:r>
          </a:p>
          <a:p>
            <a:endParaRPr lang="en-US" dirty="0"/>
          </a:p>
        </p:txBody>
      </p:sp>
      <p:sp>
        <p:nvSpPr>
          <p:cNvPr id="4" name="Slide Number Placeholder 3"/>
          <p:cNvSpPr>
            <a:spLocks noGrp="1"/>
          </p:cNvSpPr>
          <p:nvPr>
            <p:ph type="sldNum" sz="quarter" idx="5"/>
          </p:nvPr>
        </p:nvSpPr>
        <p:spPr/>
        <p:txBody>
          <a:bodyPr/>
          <a:lstStyle/>
          <a:p>
            <a:fld id="{DCB5F372-F9DA-44A6-AF9C-CB58BC0A6BC7}" type="slidenum">
              <a:rPr lang="en-US" smtClean="0"/>
              <a:t>3</a:t>
            </a:fld>
            <a:endParaRPr lang="en-US"/>
          </a:p>
        </p:txBody>
      </p:sp>
    </p:spTree>
    <p:extLst>
      <p:ext uri="{BB962C8B-B14F-4D97-AF65-F5344CB8AC3E}">
        <p14:creationId xmlns:p14="http://schemas.microsoft.com/office/powerpoint/2010/main" val="1216563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Project Sunrays was created to contribute to inefficient vaccine delivery by providing suitable information to the required teams. This has made them contribute to different factors, such as solving emerging problems. For example, Unit Load Devices used in cold storage need will require power or hazardous materials waivers. Also, other information presented that made project Sunrise to be efficient is to address issues such as Lithium-ion batteries which are not required to be transported by some planes, the effects of not implementing agreements results in hindrances in the manufacture and delivery of vaccines and exceptional storage required has resulted to more issues because the vaccines are bundled together, and their transportation may require specialized storage (Harry, 2021). Finally, it tracks and monitors issues that need electronic emissions, such as the general packet radio service.</a:t>
            </a:r>
          </a:p>
          <a:p>
            <a:endParaRPr lang="en-US" dirty="0"/>
          </a:p>
        </p:txBody>
      </p:sp>
      <p:sp>
        <p:nvSpPr>
          <p:cNvPr id="4" name="Slide Number Placeholder 3"/>
          <p:cNvSpPr>
            <a:spLocks noGrp="1"/>
          </p:cNvSpPr>
          <p:nvPr>
            <p:ph type="sldNum" sz="quarter" idx="5"/>
          </p:nvPr>
        </p:nvSpPr>
        <p:spPr/>
        <p:txBody>
          <a:bodyPr/>
          <a:lstStyle/>
          <a:p>
            <a:fld id="{DCB5F372-F9DA-44A6-AF9C-CB58BC0A6BC7}" type="slidenum">
              <a:rPr lang="en-US" smtClean="0"/>
              <a:t>4</a:t>
            </a:fld>
            <a:endParaRPr lang="en-US"/>
          </a:p>
        </p:txBody>
      </p:sp>
    </p:spTree>
    <p:extLst>
      <p:ext uri="{BB962C8B-B14F-4D97-AF65-F5344CB8AC3E}">
        <p14:creationId xmlns:p14="http://schemas.microsoft.com/office/powerpoint/2010/main" val="17214884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new agreement between the two organizations has several limitations despite providing efficient contributions to the aviation industry. For instance, both TIACA and Pharma Aero are paid organizations; therefore, more money will be spent to facilitate the project operation. Although the association benefits from accessing global resources, which are vital in promoting more tactical agreement with other partners, the operating groups and task force organize talks with other stakeholders such as the pharma and border controls (Harry, 2021). Also, TIACA is accountable for starting conversations with other global agencies such as the world health organization. Similarly, one future necessity that requires consideration is carrying specialized products such as vaccines because they are temperature sensitive and of high value.</a:t>
            </a:r>
          </a:p>
          <a:p>
            <a:endParaRPr lang="en-US" dirty="0"/>
          </a:p>
        </p:txBody>
      </p:sp>
      <p:sp>
        <p:nvSpPr>
          <p:cNvPr id="4" name="Slide Number Placeholder 3"/>
          <p:cNvSpPr>
            <a:spLocks noGrp="1"/>
          </p:cNvSpPr>
          <p:nvPr>
            <p:ph type="sldNum" sz="quarter" idx="5"/>
          </p:nvPr>
        </p:nvSpPr>
        <p:spPr/>
        <p:txBody>
          <a:bodyPr/>
          <a:lstStyle/>
          <a:p>
            <a:fld id="{DCB5F372-F9DA-44A6-AF9C-CB58BC0A6BC7}" type="slidenum">
              <a:rPr lang="en-US" smtClean="0"/>
              <a:t>5</a:t>
            </a:fld>
            <a:endParaRPr lang="en-US"/>
          </a:p>
        </p:txBody>
      </p:sp>
    </p:spTree>
    <p:extLst>
      <p:ext uri="{BB962C8B-B14F-4D97-AF65-F5344CB8AC3E}">
        <p14:creationId xmlns:p14="http://schemas.microsoft.com/office/powerpoint/2010/main" val="3953230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Project Sunrays has allowed effective transportation of coronavirus vaccines by providing suitable information to relevant authorities. The international air transport association sustains aviation standards for airline protection, safety efficacy and sustainability (</a:t>
            </a: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Cherkashchenko</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&amp; </a:t>
            </a: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Morozova</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2021</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On the other hand, the cargo airline association is a countrywide speech for individuals of all cargo air transport industries and other people who are contingent on the services. Carrying hazardous materials has been a great challenge to the aviation industry because some airplanes cannot carry them due to the substantial effects it has on individuals or the environment. the transport security agency was created to ensure safety in the transportation system; therefore, all cargo must be screened before transported on passenger aircraft. Lastly is the international air cargo transport association, which unites all elements of the Air Cargo Industry, such as ground handlers and manufacturers.</a:t>
            </a:r>
          </a:p>
          <a:p>
            <a:endParaRPr lang="en-US" dirty="0"/>
          </a:p>
        </p:txBody>
      </p:sp>
      <p:sp>
        <p:nvSpPr>
          <p:cNvPr id="4" name="Slide Number Placeholder 3"/>
          <p:cNvSpPr>
            <a:spLocks noGrp="1"/>
          </p:cNvSpPr>
          <p:nvPr>
            <p:ph type="sldNum" sz="quarter" idx="5"/>
          </p:nvPr>
        </p:nvSpPr>
        <p:spPr/>
        <p:txBody>
          <a:bodyPr/>
          <a:lstStyle/>
          <a:p>
            <a:fld id="{DCB5F372-F9DA-44A6-AF9C-CB58BC0A6BC7}" type="slidenum">
              <a:rPr lang="en-US" smtClean="0"/>
              <a:t>6</a:t>
            </a:fld>
            <a:endParaRPr lang="en-US"/>
          </a:p>
        </p:txBody>
      </p:sp>
    </p:spTree>
    <p:extLst>
      <p:ext uri="{BB962C8B-B14F-4D97-AF65-F5344CB8AC3E}">
        <p14:creationId xmlns:p14="http://schemas.microsoft.com/office/powerpoint/2010/main" val="34963473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CB5F372-F9DA-44A6-AF9C-CB58BC0A6BC7}" type="slidenum">
              <a:rPr lang="en-US" smtClean="0"/>
              <a:t>7</a:t>
            </a:fld>
            <a:endParaRPr lang="en-US"/>
          </a:p>
        </p:txBody>
      </p:sp>
    </p:spTree>
    <p:extLst>
      <p:ext uri="{BB962C8B-B14F-4D97-AF65-F5344CB8AC3E}">
        <p14:creationId xmlns:p14="http://schemas.microsoft.com/office/powerpoint/2010/main" val="2185371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5A01D4-5B67-4F77-A7AD-090ED9A66E36}" type="datetimeFigureOut">
              <a:rPr lang="en-US" smtClean="0"/>
              <a:t>9/14/2021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3834262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5A01D4-5B67-4F77-A7AD-090ED9A66E36}" type="datetimeFigureOut">
              <a:rPr lang="en-US" smtClean="0"/>
              <a:t>9/14/2021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2117147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5A01D4-5B67-4F77-A7AD-090ED9A66E36}" type="datetimeFigureOut">
              <a:rPr lang="en-US" smtClean="0"/>
              <a:t>9/14/2021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2572296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95A01D4-5B67-4F77-A7AD-090ED9A66E36}" type="datetimeFigureOut">
              <a:rPr lang="en-US" smtClean="0"/>
              <a:t>9/14/2021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298758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5A01D4-5B67-4F77-A7AD-090ED9A66E36}" type="datetimeFigureOut">
              <a:rPr lang="en-US" smtClean="0"/>
              <a:t>9/14/2021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984131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5A01D4-5B67-4F77-A7AD-090ED9A66E36}" type="datetimeFigureOut">
              <a:rPr lang="en-US" smtClean="0"/>
              <a:t>9/14/2021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1029962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5A01D4-5B67-4F77-A7AD-090ED9A66E36}" type="datetimeFigureOut">
              <a:rPr lang="en-US" smtClean="0"/>
              <a:t>9/14/2021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1754388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5A01D4-5B67-4F77-A7AD-090ED9A66E36}" type="datetimeFigureOut">
              <a:rPr lang="en-US" smtClean="0"/>
              <a:t>9/14/2021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2136905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5A01D4-5B67-4F77-A7AD-090ED9A66E36}" type="datetimeFigureOut">
              <a:rPr lang="en-US" smtClean="0"/>
              <a:t>9/14/2021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3487185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5A01D4-5B67-4F77-A7AD-090ED9A66E36}" type="datetimeFigureOut">
              <a:rPr lang="en-US" smtClean="0"/>
              <a:t>9/14/2021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33250729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5A01D4-5B67-4F77-A7AD-090ED9A66E36}" type="datetimeFigureOut">
              <a:rPr lang="en-US" smtClean="0"/>
              <a:t>9/14/2021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36E155-4D9F-44F9-A780-E540AECC9D74}"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35690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5A01D4-5B67-4F77-A7AD-090ED9A66E36}" type="datetimeFigureOut">
              <a:rPr lang="en-US" smtClean="0"/>
              <a:t>9/14/2021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30061108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5A01D4-5B67-4F77-A7AD-090ED9A66E36}" type="datetimeFigureOut">
              <a:rPr lang="en-US" smtClean="0"/>
              <a:t>9/14/2021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36E155-4D9F-44F9-A780-E540AECC9D74}"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48365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5A01D4-5B67-4F77-A7AD-090ED9A66E36}" type="datetimeFigureOut">
              <a:rPr lang="en-US" smtClean="0"/>
              <a:t>9/14/2021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8136914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5A01D4-5B67-4F77-A7AD-090ED9A66E36}" type="datetimeFigureOut">
              <a:rPr lang="en-US" smtClean="0"/>
              <a:t>9/14/2021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22300199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5A01D4-5B67-4F77-A7AD-090ED9A66E36}" type="datetimeFigureOut">
              <a:rPr lang="en-US" smtClean="0"/>
              <a:t>9/14/2021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36E155-4D9F-44F9-A780-E540AECC9D74}" type="slidenum">
              <a:rPr lang="en-US" smtClean="0"/>
              <a:t>‹#›</a:t>
            </a:fld>
            <a:endParaRPr lang="en-US"/>
          </a:p>
        </p:txBody>
      </p:sp>
    </p:spTree>
    <p:extLst>
      <p:ext uri="{BB962C8B-B14F-4D97-AF65-F5344CB8AC3E}">
        <p14:creationId xmlns:p14="http://schemas.microsoft.com/office/powerpoint/2010/main" val="1708602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95A01D4-5B67-4F77-A7AD-090ED9A66E36}" type="datetimeFigureOut">
              <a:rPr lang="en-US" smtClean="0"/>
              <a:t>9/14/2021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C36E155-4D9F-44F9-A780-E540AECC9D74}" type="slidenum">
              <a:rPr lang="en-US" smtClean="0"/>
              <a:t>‹#›</a:t>
            </a:fld>
            <a:endParaRPr lang="en-US"/>
          </a:p>
        </p:txBody>
      </p:sp>
    </p:spTree>
    <p:extLst>
      <p:ext uri="{BB962C8B-B14F-4D97-AF65-F5344CB8AC3E}">
        <p14:creationId xmlns:p14="http://schemas.microsoft.com/office/powerpoint/2010/main" val="6442687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aircargonews.net/people/tiaca-and-pharma-aero-highlight-importance-of-air-cargo-community-approach-in-vaccine-transportation/"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tiaca.org/sunrays/" TargetMode="External"/><Relationship Id="rId4" Type="http://schemas.openxmlformats.org/officeDocument/2006/relationships/hyperlink" Target="http://pharma.aero/sunray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846D0-6220-4AC8-A15D-9BCA3C1F9D98}"/>
              </a:ext>
            </a:extLst>
          </p:cNvPr>
          <p:cNvSpPr>
            <a:spLocks noGrp="1"/>
          </p:cNvSpPr>
          <p:nvPr>
            <p:ph type="ctrTitle"/>
          </p:nvPr>
        </p:nvSpPr>
        <p:spPr/>
        <p:txBody>
          <a:bodyPr/>
          <a:lstStyle/>
          <a:p>
            <a:r>
              <a:rPr lang="en-US" dirty="0"/>
              <a:t>Global Nature of the Aviation Industry</a:t>
            </a:r>
          </a:p>
        </p:txBody>
      </p:sp>
      <p:sp>
        <p:nvSpPr>
          <p:cNvPr id="3" name="Subtitle 2">
            <a:extLst>
              <a:ext uri="{FF2B5EF4-FFF2-40B4-BE49-F238E27FC236}">
                <a16:creationId xmlns:a16="http://schemas.microsoft.com/office/drawing/2014/main" id="{FC4263C4-F98E-4972-BB68-4510D72F5066}"/>
              </a:ext>
            </a:extLst>
          </p:cNvPr>
          <p:cNvSpPr>
            <a:spLocks noGrp="1"/>
          </p:cNvSpPr>
          <p:nvPr>
            <p:ph type="subTitle" idx="1"/>
          </p:nvPr>
        </p:nvSpPr>
        <p:spPr/>
        <p:txBody>
          <a:bodyPr>
            <a:normAutofit lnSpcReduction="10000"/>
          </a:bodyPr>
          <a:lstStyle/>
          <a:p>
            <a:r>
              <a:rPr lang="en-US" dirty="0"/>
              <a:t>Student’s Name</a:t>
            </a:r>
          </a:p>
          <a:p>
            <a:r>
              <a:rPr lang="en-US" dirty="0"/>
              <a:t>Institutional Affiliations</a:t>
            </a:r>
          </a:p>
          <a:p>
            <a:r>
              <a:rPr lang="en-US" dirty="0"/>
              <a:t>Date</a:t>
            </a:r>
          </a:p>
        </p:txBody>
      </p:sp>
    </p:spTree>
    <p:extLst>
      <p:ext uri="{BB962C8B-B14F-4D97-AF65-F5344CB8AC3E}">
        <p14:creationId xmlns:p14="http://schemas.microsoft.com/office/powerpoint/2010/main" val="735684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EBBE5-503C-4ED6-B7AE-A36E7D7B42A7}"/>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Project Sunrays</a:t>
            </a:r>
          </a:p>
        </p:txBody>
      </p:sp>
      <p:sp>
        <p:nvSpPr>
          <p:cNvPr id="3" name="Content Placeholder 2">
            <a:extLst>
              <a:ext uri="{FF2B5EF4-FFF2-40B4-BE49-F238E27FC236}">
                <a16:creationId xmlns:a16="http://schemas.microsoft.com/office/drawing/2014/main" id="{3415A259-0A1D-4EB4-88BA-E10F8882BC4C}"/>
              </a:ext>
            </a:extLst>
          </p:cNvPr>
          <p:cNvSpPr>
            <a:spLocks noGrp="1"/>
          </p:cNvSpPr>
          <p:nvPr>
            <p:ph idx="1"/>
          </p:nvPr>
        </p:nvSpPr>
        <p:spPr>
          <a:xfrm>
            <a:off x="168560" y="1310105"/>
            <a:ext cx="10627777" cy="2908969"/>
          </a:xfrm>
        </p:spPr>
        <p:txBody>
          <a:bodyPr>
            <a:normAutofit fontScale="85000" lnSpcReduction="10000"/>
          </a:bodyPr>
          <a:lstStyle/>
          <a:p>
            <a:pPr marL="0" marR="0">
              <a:lnSpc>
                <a:spcPct val="107000"/>
              </a:lnSpc>
              <a:spcBef>
                <a:spcPts val="0"/>
              </a:spcBef>
              <a:spcAft>
                <a:spcPts val="80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coronavirus pandemic altered everything in society, including the aviation industry</a:t>
            </a:r>
          </a:p>
          <a:p>
            <a:pPr marL="0" marR="0">
              <a:lnSpc>
                <a:spcPct val="107000"/>
              </a:lnSpc>
              <a:spcBef>
                <a:spcPts val="0"/>
              </a:spcBef>
              <a:spcAft>
                <a:spcPts val="80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More requirement was created to change the agreements with international aviation partners concerning carrying hazardous materials</a:t>
            </a:r>
          </a:p>
          <a:p>
            <a:pPr marL="0" marR="0">
              <a:lnSpc>
                <a:spcPct val="107000"/>
              </a:lnSpc>
              <a:spcBef>
                <a:spcPts val="0"/>
              </a:spcBef>
              <a:spcAft>
                <a:spcPts val="80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Project sunrays were established with TIACA and Pharma. Aero organizations on agreement of creating proper rules and regulations of vaccine supply chain (TIACA, </a:t>
            </a:r>
            <a:r>
              <a:rPr lang="en-US" sz="24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n.d</a:t>
            </a: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80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project agreement is to assist Air Cargo Industry to be prepared for the unparalleled challenge</a:t>
            </a:r>
          </a:p>
          <a:p>
            <a:pPr marL="0" marR="0">
              <a:lnSpc>
                <a:spcPct val="107000"/>
              </a:lnSpc>
              <a:spcBef>
                <a:spcPts val="0"/>
              </a:spcBef>
              <a:spcAft>
                <a:spcPts val="80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guidelines provided are also given to major agencies and airports across the world</a:t>
            </a:r>
          </a:p>
          <a:p>
            <a:endParaRPr lang="en-US" dirty="0"/>
          </a:p>
        </p:txBody>
      </p:sp>
      <p:pic>
        <p:nvPicPr>
          <p:cNvPr id="5" name="Picture 4">
            <a:extLst>
              <a:ext uri="{FF2B5EF4-FFF2-40B4-BE49-F238E27FC236}">
                <a16:creationId xmlns:a16="http://schemas.microsoft.com/office/drawing/2014/main" id="{008E4179-304E-4578-9410-C4829DED8235}"/>
              </a:ext>
            </a:extLst>
          </p:cNvPr>
          <p:cNvPicPr>
            <a:picLocks noChangeAspect="1"/>
          </p:cNvPicPr>
          <p:nvPr/>
        </p:nvPicPr>
        <p:blipFill>
          <a:blip r:embed="rId3"/>
          <a:stretch>
            <a:fillRect/>
          </a:stretch>
        </p:blipFill>
        <p:spPr>
          <a:xfrm>
            <a:off x="0" y="3949030"/>
            <a:ext cx="8967537" cy="2908970"/>
          </a:xfrm>
          <a:prstGeom prst="rect">
            <a:avLst/>
          </a:prstGeom>
        </p:spPr>
      </p:pic>
    </p:spTree>
    <p:extLst>
      <p:ext uri="{BB962C8B-B14F-4D97-AF65-F5344CB8AC3E}">
        <p14:creationId xmlns:p14="http://schemas.microsoft.com/office/powerpoint/2010/main" val="2697189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B6D8A-33AD-49AE-B9EA-ED31BC5EDC23}"/>
              </a:ext>
            </a:extLst>
          </p:cNvPr>
          <p:cNvSpPr>
            <a:spLocks noGrp="1"/>
          </p:cNvSpPr>
          <p:nvPr>
            <p:ph type="title"/>
          </p:nvPr>
        </p:nvSpPr>
        <p:spPr/>
        <p:txBody>
          <a:bodyPr>
            <a:normAutofit fontScale="90000"/>
          </a:bodyPr>
          <a:lstStyle/>
          <a:p>
            <a:pPr algn="ctr"/>
            <a:r>
              <a:rPr lang="en-US" dirty="0">
                <a:effectLst/>
                <a:latin typeface="Times New Roman" panose="02020603050405020304" pitchFamily="18" charset="0"/>
                <a:ea typeface="Calibri" panose="020F0502020204030204" pitchFamily="34" charset="0"/>
                <a:cs typeface="Times New Roman" panose="02020603050405020304" pitchFamily="18" charset="0"/>
              </a:rPr>
              <a:t>TIACA Efficient Association to Global Aviation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6673807-A98F-4841-8DAE-D037C3078A71}"/>
              </a:ext>
            </a:extLst>
          </p:cNvPr>
          <p:cNvSpPr>
            <a:spLocks noGrp="1"/>
          </p:cNvSpPr>
          <p:nvPr>
            <p:ph idx="1"/>
          </p:nvPr>
        </p:nvSpPr>
        <p:spPr/>
        <p:txBody>
          <a:bodyPr>
            <a:normAutofit fontScale="92500"/>
          </a:bodyPr>
          <a:lstStyle/>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TIACA organization is involved in Air Cargo Stakeholders such manufacturers and shippers </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Also, TIACA embraces modern technologies and procedures to sustainably and fairly serve the trade and social development world</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Project Sunrays was developed to offer an internationally recognized Air Cargo representation (Pharma Aero,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n.d</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Accelerates organization of overlying global regulations for Air Cargo</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Operates with agencies to realize actionable safety and security energies</a:t>
            </a:r>
          </a:p>
          <a:p>
            <a:endParaRPr lang="en-US" dirty="0"/>
          </a:p>
        </p:txBody>
      </p:sp>
    </p:spTree>
    <p:extLst>
      <p:ext uri="{BB962C8B-B14F-4D97-AF65-F5344CB8AC3E}">
        <p14:creationId xmlns:p14="http://schemas.microsoft.com/office/powerpoint/2010/main" val="34010420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09DE-0127-43E6-A6D0-772F8D4970C7}"/>
              </a:ext>
            </a:extLst>
          </p:cNvPr>
          <p:cNvSpPr>
            <a:spLocks noGrp="1"/>
          </p:cNvSpPr>
          <p:nvPr>
            <p:ph type="title"/>
          </p:nvPr>
        </p:nvSpPr>
        <p:spPr/>
        <p:txBody>
          <a:bodyPr/>
          <a:lstStyle/>
          <a:p>
            <a:pPr algn="ctr"/>
            <a:r>
              <a:rPr lang="en-US" dirty="0">
                <a:effectLst/>
                <a:latin typeface="Times New Roman" panose="02020603050405020304" pitchFamily="18" charset="0"/>
                <a:ea typeface="Calibri" panose="020F0502020204030204" pitchFamily="34" charset="0"/>
                <a:cs typeface="Times New Roman" panose="02020603050405020304" pitchFamily="18" charset="0"/>
              </a:rPr>
              <a:t>Project Sunrays Contributions</a:t>
            </a:r>
            <a:r>
              <a:rPr lang="en-US" sz="1800" dirty="0">
                <a:effectLst/>
                <a:latin typeface="Calibri" panose="020F0502020204030204" pitchFamily="34" charset="0"/>
                <a:ea typeface="Calibri" panose="020F0502020204030204" pitchFamily="34" charset="0"/>
                <a:cs typeface="Times New Roman" panose="02020603050405020304" pitchFamily="18" charset="0"/>
              </a:rPr>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39101A1-DA41-4577-BF8C-B59F16078F56}"/>
              </a:ext>
            </a:extLst>
          </p:cNvPr>
          <p:cNvSpPr>
            <a:spLocks noGrp="1"/>
          </p:cNvSpPr>
          <p:nvPr>
            <p:ph idx="1"/>
          </p:nvPr>
        </p:nvSpPr>
        <p:spPr>
          <a:xfrm>
            <a:off x="4315326" y="1379621"/>
            <a:ext cx="5985370" cy="5478379"/>
          </a:xfrm>
        </p:spPr>
        <p:txBody>
          <a:bodyPr>
            <a:normAutofit/>
          </a:bodyPr>
          <a:lstStyle/>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Unit Load Devices for cold storage needs power or Hazardous materials waivers</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Lithium-ion batteries are usually not accepted in some aircraft</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effects of not executing agreements hinder the manufacture and delivery of vaccines (Harry, 2021)</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Exceptional storage needs have resulted in new problems</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Tracking and monitoring needs electronic discharge</a:t>
            </a:r>
          </a:p>
          <a:p>
            <a:endParaRPr lang="en-US" dirty="0"/>
          </a:p>
        </p:txBody>
      </p:sp>
      <p:pic>
        <p:nvPicPr>
          <p:cNvPr id="5" name="Picture 4">
            <a:extLst>
              <a:ext uri="{FF2B5EF4-FFF2-40B4-BE49-F238E27FC236}">
                <a16:creationId xmlns:a16="http://schemas.microsoft.com/office/drawing/2014/main" id="{89CE5783-D768-4CB3-B614-0DF8B128534B}"/>
              </a:ext>
            </a:extLst>
          </p:cNvPr>
          <p:cNvPicPr>
            <a:picLocks noChangeAspect="1"/>
          </p:cNvPicPr>
          <p:nvPr/>
        </p:nvPicPr>
        <p:blipFill>
          <a:blip r:embed="rId3"/>
          <a:stretch>
            <a:fillRect/>
          </a:stretch>
        </p:blipFill>
        <p:spPr>
          <a:xfrm>
            <a:off x="0" y="1379621"/>
            <a:ext cx="4315326" cy="5478379"/>
          </a:xfrm>
          <a:prstGeom prst="rect">
            <a:avLst/>
          </a:prstGeom>
        </p:spPr>
      </p:pic>
    </p:spTree>
    <p:extLst>
      <p:ext uri="{BB962C8B-B14F-4D97-AF65-F5344CB8AC3E}">
        <p14:creationId xmlns:p14="http://schemas.microsoft.com/office/powerpoint/2010/main" val="3296786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A4EDC-8CF8-4CD4-A5D9-0D81B1601C3F}"/>
              </a:ext>
            </a:extLst>
          </p:cNvPr>
          <p:cNvSpPr>
            <a:spLocks noGrp="1"/>
          </p:cNvSpPr>
          <p:nvPr>
            <p:ph type="title"/>
          </p:nvPr>
        </p:nvSpPr>
        <p:spPr/>
        <p:txBody>
          <a:bodyPr/>
          <a:lstStyle/>
          <a:p>
            <a:pPr algn="ctr"/>
            <a:r>
              <a:rPr lang="en-US" dirty="0">
                <a:effectLst/>
                <a:latin typeface="Times New Roman" panose="02020603050405020304" pitchFamily="18" charset="0"/>
                <a:ea typeface="Calibri" panose="020F0502020204030204" pitchFamily="34" charset="0"/>
                <a:cs typeface="Times New Roman" panose="02020603050405020304" pitchFamily="18" charset="0"/>
              </a:rPr>
              <a:t>Disadvantages and future necessities</a:t>
            </a:r>
            <a:r>
              <a:rPr lang="en-US" sz="1800" dirty="0">
                <a:effectLst/>
                <a:latin typeface="Calibri" panose="020F0502020204030204" pitchFamily="34" charset="0"/>
                <a:ea typeface="Calibri" panose="020F0502020204030204" pitchFamily="34" charset="0"/>
                <a:cs typeface="Times New Roman" panose="02020603050405020304" pitchFamily="18" charset="0"/>
              </a:rPr>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45EFAEC-5A4D-48CC-95CE-4493CCD02372}"/>
              </a:ext>
            </a:extLst>
          </p:cNvPr>
          <p:cNvSpPr>
            <a:spLocks noGrp="1"/>
          </p:cNvSpPr>
          <p:nvPr>
            <p:ph idx="1"/>
          </p:nvPr>
        </p:nvSpPr>
        <p:spPr>
          <a:xfrm>
            <a:off x="4331369" y="1270000"/>
            <a:ext cx="4793024" cy="5588000"/>
          </a:xfrm>
        </p:spPr>
        <p:txBody>
          <a:bodyPr>
            <a:normAutofit lnSpcReduction="10000"/>
          </a:bodyPr>
          <a:lstStyle/>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Both TIACA and Pharma Aero are paid organizations</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advantage of involving in this association is admission to a global resource </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Another challenge is the operating groups and task force talk to all stakeholders (Harry, 2021)</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TIACA is responsible for enabling communication among global agencies</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future necessity concerns the problem of handling specialized cargo such as vaccines</a:t>
            </a:r>
          </a:p>
          <a:p>
            <a:endParaRPr lang="en-US" dirty="0"/>
          </a:p>
        </p:txBody>
      </p:sp>
      <p:pic>
        <p:nvPicPr>
          <p:cNvPr id="5" name="Picture 4">
            <a:extLst>
              <a:ext uri="{FF2B5EF4-FFF2-40B4-BE49-F238E27FC236}">
                <a16:creationId xmlns:a16="http://schemas.microsoft.com/office/drawing/2014/main" id="{C654FF81-07C3-4A4D-AF55-3B9D085A0585}"/>
              </a:ext>
            </a:extLst>
          </p:cNvPr>
          <p:cNvPicPr>
            <a:picLocks noChangeAspect="1"/>
          </p:cNvPicPr>
          <p:nvPr/>
        </p:nvPicPr>
        <p:blipFill>
          <a:blip r:embed="rId3"/>
          <a:stretch>
            <a:fillRect/>
          </a:stretch>
        </p:blipFill>
        <p:spPr>
          <a:xfrm>
            <a:off x="0" y="1450474"/>
            <a:ext cx="4331369" cy="5407526"/>
          </a:xfrm>
          <a:prstGeom prst="rect">
            <a:avLst/>
          </a:prstGeom>
        </p:spPr>
      </p:pic>
    </p:spTree>
    <p:extLst>
      <p:ext uri="{BB962C8B-B14F-4D97-AF65-F5344CB8AC3E}">
        <p14:creationId xmlns:p14="http://schemas.microsoft.com/office/powerpoint/2010/main" val="3380323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DE70D-8BB3-45CB-B8BF-768A5F381FE0}"/>
              </a:ext>
            </a:extLst>
          </p:cNvPr>
          <p:cNvSpPr>
            <a:spLocks noGrp="1"/>
          </p:cNvSpPr>
          <p:nvPr>
            <p:ph type="title"/>
          </p:nvPr>
        </p:nvSpPr>
        <p:spPr/>
        <p:txBody>
          <a:bodyPr/>
          <a:lstStyle/>
          <a:p>
            <a:pPr algn="ctr"/>
            <a:r>
              <a:rPr lang="en-US" dirty="0">
                <a:effectLst/>
                <a:latin typeface="Times New Roman" panose="02020603050405020304" pitchFamily="18" charset="0"/>
                <a:ea typeface="Calibri" panose="020F0502020204030204" pitchFamily="34" charset="0"/>
                <a:cs typeface="Times New Roman" panose="02020603050405020304" pitchFamily="18" charset="0"/>
              </a:rPr>
              <a:t>More Information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4B7BE45-CEB9-42CD-85A4-038976393F07}"/>
              </a:ext>
            </a:extLst>
          </p:cNvPr>
          <p:cNvSpPr>
            <a:spLocks noGrp="1"/>
          </p:cNvSpPr>
          <p:nvPr>
            <p:ph idx="1"/>
          </p:nvPr>
        </p:nvSpPr>
        <p:spPr/>
        <p:txBody>
          <a:bodyPr/>
          <a:lstStyle/>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International Air Transport Association (</a:t>
            </a:r>
            <a:r>
              <a:rPr lang="en-US" sz="24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Cherkashchenko</a:t>
            </a:r>
            <a:r>
              <a:rPr lang="en-US" sz="2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&amp; </a:t>
            </a:r>
            <a:r>
              <a:rPr lang="en-US" sz="24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Morozova</a:t>
            </a:r>
            <a:r>
              <a:rPr lang="en-US" sz="2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2021</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Cargo Airline Association</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Hazardous materials can cause substantial effects on individuals or the environment</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Transportation security agency</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International air cargo transport association</a:t>
            </a:r>
          </a:p>
          <a:p>
            <a:endParaRPr lang="en-US" dirty="0"/>
          </a:p>
        </p:txBody>
      </p:sp>
    </p:spTree>
    <p:extLst>
      <p:ext uri="{BB962C8B-B14F-4D97-AF65-F5344CB8AC3E}">
        <p14:creationId xmlns:p14="http://schemas.microsoft.com/office/powerpoint/2010/main" val="2767046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282A3-A42B-4647-96F8-A1262E1686CF}"/>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03EB86DF-0217-4D79-8D84-264AB3D19CCA}"/>
              </a:ext>
            </a:extLst>
          </p:cNvPr>
          <p:cNvSpPr>
            <a:spLocks noGrp="1"/>
          </p:cNvSpPr>
          <p:nvPr>
            <p:ph idx="1"/>
          </p:nvPr>
        </p:nvSpPr>
        <p:spPr/>
        <p:txBody>
          <a:bodyPr>
            <a:normAutofit fontScale="85000" lnSpcReduction="10000"/>
          </a:bodyPr>
          <a:lstStyle/>
          <a:p>
            <a:pPr marL="0" marR="0">
              <a:lnSpc>
                <a:spcPct val="107000"/>
              </a:lnSpc>
              <a:spcBef>
                <a:spcPts val="0"/>
              </a:spcBef>
              <a:spcAft>
                <a:spcPts val="800"/>
              </a:spcAft>
            </a:pPr>
            <a:r>
              <a:rPr lang="en-US" sz="24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Cherkashchenko</a:t>
            </a:r>
            <a:r>
              <a:rPr lang="en-US" sz="2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V. I., &amp; </a:t>
            </a:r>
            <a:r>
              <a:rPr lang="en-US" sz="24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Morozova</a:t>
            </a:r>
            <a:r>
              <a:rPr lang="en-US" sz="2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M. A. (2021). THE ROLE OF CARGO TRANSPORTATION AND METHODS OF ENSURING THE SMOOTH OPERATION OF CIVIL AVIATION ENTERPRISES DURING THE SPREAD OF A NEW CORONAVIRUS INFECTION. </a:t>
            </a:r>
            <a:r>
              <a:rPr lang="en-US" sz="2400" i="1" dirty="0">
                <a:effectLst/>
                <a:latin typeface="Times New Roman" panose="02020603050405020304" pitchFamily="18" charset="0"/>
                <a:ea typeface="Calibri" panose="020F0502020204030204" pitchFamily="34" charset="0"/>
                <a:cs typeface="Times New Roman" panose="02020603050405020304" pitchFamily="18" charset="0"/>
              </a:rPr>
              <a:t>Modern Science</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(1-1), 41-43. </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Harry, R. (2021). TIACA and Pharma. Aero highlight the importance of the air cargo community approach in vaccine transportation. </a:t>
            </a:r>
            <a:r>
              <a:rPr lang="en-US" sz="2400" i="1" dirty="0">
                <a:effectLst/>
                <a:latin typeface="Times New Roman" panose="02020603050405020304" pitchFamily="18" charset="0"/>
                <a:ea typeface="Calibri" panose="020F0502020204030204" pitchFamily="34" charset="0"/>
                <a:cs typeface="Times New Roman" panose="02020603050405020304" pitchFamily="18" charset="0"/>
              </a:rPr>
              <a:t>Air cargo news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https://www.aircargonews.net/people/tiaca-and-pharma-aero-highlight-importance-of-air-cargo-community-approach-in-vaccine-transportation/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Pharma Aero.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n.d</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Project Sunrays. </a:t>
            </a:r>
            <a:r>
              <a:rPr lang="en-US" sz="24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4"/>
              </a:rPr>
              <a:t>http://pharma.aero/sunrays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TIACA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n.d</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Transportation of COVID- 19 Vaccines. </a:t>
            </a:r>
            <a:r>
              <a:rPr lang="en-US" sz="24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5"/>
              </a:rPr>
              <a:t>https://tiaca.org/sunrays/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21857324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12</TotalTime>
  <Words>1079</Words>
  <Application>Microsoft Office PowerPoint</Application>
  <PresentationFormat>Widescreen</PresentationFormat>
  <Paragraphs>51</Paragraphs>
  <Slides>7</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Times New Roman</vt:lpstr>
      <vt:lpstr>Trebuchet MS</vt:lpstr>
      <vt:lpstr>Wingdings 3</vt:lpstr>
      <vt:lpstr>Facet</vt:lpstr>
      <vt:lpstr>Global Nature of the Aviation Industry</vt:lpstr>
      <vt:lpstr>Project Sunrays</vt:lpstr>
      <vt:lpstr>TIACA Efficient Association to Global Aviation </vt:lpstr>
      <vt:lpstr>Project Sunrays Contributions </vt:lpstr>
      <vt:lpstr>Disadvantages and future necessities </vt:lpstr>
      <vt:lpstr>More Information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Nature of the Aviation Industry</dc:title>
  <dc:creator>Robert Mwaura</dc:creator>
  <cp:lastModifiedBy>HP</cp:lastModifiedBy>
  <cp:revision>2</cp:revision>
  <dcterms:created xsi:type="dcterms:W3CDTF">2021-09-13T22:54:31Z</dcterms:created>
  <dcterms:modified xsi:type="dcterms:W3CDTF">2021-09-14T10:34:17Z</dcterms:modified>
</cp:coreProperties>
</file>